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4"/>
  </p:notesMasterIdLst>
  <p:sldIdLst>
    <p:sldId id="284" r:id="rId2"/>
    <p:sldId id="285" r:id="rId3"/>
    <p:sldId id="286" r:id="rId4"/>
    <p:sldId id="287" r:id="rId5"/>
    <p:sldId id="299" r:id="rId6"/>
    <p:sldId id="289" r:id="rId7"/>
    <p:sldId id="290" r:id="rId8"/>
    <p:sldId id="291" r:id="rId9"/>
    <p:sldId id="292" r:id="rId10"/>
    <p:sldId id="300" r:id="rId11"/>
    <p:sldId id="301" r:id="rId12"/>
    <p:sldId id="293"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27" autoAdjust="0"/>
  </p:normalViewPr>
  <p:slideViewPr>
    <p:cSldViewPr>
      <p:cViewPr varScale="1">
        <p:scale>
          <a:sx n="78" d="100"/>
          <a:sy n="78" d="100"/>
        </p:scale>
        <p:origin x="-27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B638BAC-E901-4BC1-A1CD-CEA2CA714DFA}" type="datetimeFigureOut">
              <a:rPr lang="en-US"/>
              <a:pPr>
                <a:defRPr/>
              </a:pPr>
              <a:t>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0ADE87B-3D36-47FD-A265-F3A4B13AF94F}" type="slidenum">
              <a:rPr lang="en-US"/>
              <a:pPr>
                <a:defRPr/>
              </a:pPr>
              <a:t>‹#›</a:t>
            </a:fld>
            <a:endParaRPr lang="en-US"/>
          </a:p>
        </p:txBody>
      </p:sp>
    </p:spTree>
    <p:extLst>
      <p:ext uri="{BB962C8B-B14F-4D97-AF65-F5344CB8AC3E}">
        <p14:creationId xmlns:p14="http://schemas.microsoft.com/office/powerpoint/2010/main" xmlns="" val="2042953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B95D9D-A132-47FB-B350-2B1E2E1B3E7D}" type="slidenum">
              <a:rPr lang="en-US"/>
              <a:pPr>
                <a:defRPr/>
              </a:pPr>
              <a:t>‹#›</a:t>
            </a:fld>
            <a:endParaRPr lang="en-US"/>
          </a:p>
        </p:txBody>
      </p:sp>
    </p:spTree>
    <p:extLst>
      <p:ext uri="{BB962C8B-B14F-4D97-AF65-F5344CB8AC3E}">
        <p14:creationId xmlns:p14="http://schemas.microsoft.com/office/powerpoint/2010/main" xmlns="" val="256508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E9239F-2143-4032-A8BE-27B21AF3B79F}" type="slidenum">
              <a:rPr lang="en-US"/>
              <a:pPr>
                <a:defRPr/>
              </a:pPr>
              <a:t>‹#›</a:t>
            </a:fld>
            <a:endParaRPr lang="en-US"/>
          </a:p>
        </p:txBody>
      </p:sp>
    </p:spTree>
    <p:extLst>
      <p:ext uri="{BB962C8B-B14F-4D97-AF65-F5344CB8AC3E}">
        <p14:creationId xmlns:p14="http://schemas.microsoft.com/office/powerpoint/2010/main" xmlns="" val="51381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5043E8-EF55-4554-A300-F1F8B3551F79}" type="slidenum">
              <a:rPr lang="en-US"/>
              <a:pPr>
                <a:defRPr/>
              </a:pPr>
              <a:t>‹#›</a:t>
            </a:fld>
            <a:endParaRPr lang="en-US"/>
          </a:p>
        </p:txBody>
      </p:sp>
    </p:spTree>
    <p:extLst>
      <p:ext uri="{BB962C8B-B14F-4D97-AF65-F5344CB8AC3E}">
        <p14:creationId xmlns:p14="http://schemas.microsoft.com/office/powerpoint/2010/main" xmlns="" val="20918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C1D649-0569-4DAF-86A0-85474299DA30}" type="slidenum">
              <a:rPr lang="en-US"/>
              <a:pPr>
                <a:defRPr/>
              </a:pPr>
              <a:t>‹#›</a:t>
            </a:fld>
            <a:endParaRPr lang="en-US"/>
          </a:p>
        </p:txBody>
      </p:sp>
    </p:spTree>
    <p:extLst>
      <p:ext uri="{BB962C8B-B14F-4D97-AF65-F5344CB8AC3E}">
        <p14:creationId xmlns:p14="http://schemas.microsoft.com/office/powerpoint/2010/main" xmlns="" val="203009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098E7B-BB61-4158-BDF4-9A18F64C673A}" type="slidenum">
              <a:rPr lang="en-US"/>
              <a:pPr>
                <a:defRPr/>
              </a:pPr>
              <a:t>‹#›</a:t>
            </a:fld>
            <a:endParaRPr lang="en-US"/>
          </a:p>
        </p:txBody>
      </p:sp>
    </p:spTree>
    <p:extLst>
      <p:ext uri="{BB962C8B-B14F-4D97-AF65-F5344CB8AC3E}">
        <p14:creationId xmlns:p14="http://schemas.microsoft.com/office/powerpoint/2010/main" xmlns="" val="2559854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B57F29-8232-454A-BC84-462410EB0735}" type="slidenum">
              <a:rPr lang="en-US"/>
              <a:pPr>
                <a:defRPr/>
              </a:pPr>
              <a:t>‹#›</a:t>
            </a:fld>
            <a:endParaRPr lang="en-US"/>
          </a:p>
        </p:txBody>
      </p:sp>
    </p:spTree>
    <p:extLst>
      <p:ext uri="{BB962C8B-B14F-4D97-AF65-F5344CB8AC3E}">
        <p14:creationId xmlns:p14="http://schemas.microsoft.com/office/powerpoint/2010/main" xmlns="" val="261439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8217081-8026-4275-979F-72756F68AD07}" type="slidenum">
              <a:rPr lang="en-US"/>
              <a:pPr>
                <a:defRPr/>
              </a:pPr>
              <a:t>‹#›</a:t>
            </a:fld>
            <a:endParaRPr lang="en-US"/>
          </a:p>
        </p:txBody>
      </p:sp>
    </p:spTree>
    <p:extLst>
      <p:ext uri="{BB962C8B-B14F-4D97-AF65-F5344CB8AC3E}">
        <p14:creationId xmlns:p14="http://schemas.microsoft.com/office/powerpoint/2010/main" xmlns="" val="358674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F8537AA-3868-4590-908C-23D3CABB27D7}" type="slidenum">
              <a:rPr lang="en-US"/>
              <a:pPr>
                <a:defRPr/>
              </a:pPr>
              <a:t>‹#›</a:t>
            </a:fld>
            <a:endParaRPr lang="en-US"/>
          </a:p>
        </p:txBody>
      </p:sp>
    </p:spTree>
    <p:extLst>
      <p:ext uri="{BB962C8B-B14F-4D97-AF65-F5344CB8AC3E}">
        <p14:creationId xmlns:p14="http://schemas.microsoft.com/office/powerpoint/2010/main" xmlns="" val="40643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6E92464-0A73-4A94-8A66-7CBC6CEDB48D}" type="slidenum">
              <a:rPr lang="en-US"/>
              <a:pPr>
                <a:defRPr/>
              </a:pPr>
              <a:t>‹#›</a:t>
            </a:fld>
            <a:endParaRPr lang="en-US"/>
          </a:p>
        </p:txBody>
      </p:sp>
    </p:spTree>
    <p:extLst>
      <p:ext uri="{BB962C8B-B14F-4D97-AF65-F5344CB8AC3E}">
        <p14:creationId xmlns:p14="http://schemas.microsoft.com/office/powerpoint/2010/main" xmlns="" val="376823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5CDE8C-FD13-4B2D-B2E1-4765FF42D64A}" type="slidenum">
              <a:rPr lang="en-US"/>
              <a:pPr>
                <a:defRPr/>
              </a:pPr>
              <a:t>‹#›</a:t>
            </a:fld>
            <a:endParaRPr lang="en-US"/>
          </a:p>
        </p:txBody>
      </p:sp>
    </p:spTree>
    <p:extLst>
      <p:ext uri="{BB962C8B-B14F-4D97-AF65-F5344CB8AC3E}">
        <p14:creationId xmlns:p14="http://schemas.microsoft.com/office/powerpoint/2010/main" xmlns="" val="356457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EBFC0B3-CBA3-4347-80B2-7843B23FC742}" type="slidenum">
              <a:rPr lang="en-US"/>
              <a:pPr>
                <a:defRPr/>
              </a:pPr>
              <a:t>‹#›</a:t>
            </a:fld>
            <a:endParaRPr lang="en-US"/>
          </a:p>
        </p:txBody>
      </p:sp>
    </p:spTree>
    <p:extLst>
      <p:ext uri="{BB962C8B-B14F-4D97-AF65-F5344CB8AC3E}">
        <p14:creationId xmlns:p14="http://schemas.microsoft.com/office/powerpoint/2010/main" xmlns="" val="2783713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A0923A-1974-49D5-91FC-8B24774352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M-GV46SUcWs&amp;NR=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smtClean="0">
                <a:latin typeface="Arial Black" pitchFamily="34" charset="0"/>
              </a:rPr>
              <a:t>Self Efficacy</a:t>
            </a:r>
          </a:p>
        </p:txBody>
      </p:sp>
      <p:sp>
        <p:nvSpPr>
          <p:cNvPr id="97283"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err="1" smtClean="0">
                <a:latin typeface="Tahoma" pitchFamily="34" charset="0"/>
                <a:cs typeface="Tahoma" pitchFamily="34" charset="0"/>
              </a:rPr>
              <a:t>Bandura</a:t>
            </a:r>
            <a:r>
              <a:rPr lang="en-US" dirty="0" smtClean="0">
                <a:latin typeface="Tahoma" pitchFamily="34" charset="0"/>
                <a:cs typeface="Tahoma" pitchFamily="34" charset="0"/>
              </a:rPr>
              <a:t> has </a:t>
            </a:r>
            <a:r>
              <a:rPr lang="en-US" dirty="0" err="1" smtClean="0">
                <a:latin typeface="Tahoma" pitchFamily="34" charset="0"/>
                <a:cs typeface="Tahoma" pitchFamily="34" charset="0"/>
              </a:rPr>
              <a:t>reconceptualized</a:t>
            </a:r>
            <a:r>
              <a:rPr lang="en-US" dirty="0" smtClean="0">
                <a:latin typeface="Tahoma" pitchFamily="34" charset="0"/>
                <a:cs typeface="Tahoma" pitchFamily="34" charset="0"/>
              </a:rPr>
              <a:t> reinforcement in his more recent writings.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He now says that </a:t>
            </a:r>
            <a:r>
              <a:rPr lang="en-US" b="1" dirty="0" smtClean="0">
                <a:latin typeface="Tahoma" pitchFamily="34" charset="0"/>
                <a:cs typeface="Tahoma" pitchFamily="34" charset="0"/>
              </a:rPr>
              <a:t>the individual is controlled by reinforcements only to the extent that he or she is aware of them, values their significance in his or her life, and anticipates their eventual application.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Self efficacy simply refers to an individual’s belief in his or her ability to carry out a particular course of 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latin typeface="Arial Black" pitchFamily="34" charset="0"/>
              </a:rPr>
              <a:t>Anger Management </a:t>
            </a:r>
          </a:p>
        </p:txBody>
      </p:sp>
      <p:sp>
        <p:nvSpPr>
          <p:cNvPr id="12291" name="Content Placeholder 2"/>
          <p:cNvSpPr>
            <a:spLocks noGrp="1"/>
          </p:cNvSpPr>
          <p:nvPr>
            <p:ph idx="1"/>
          </p:nvPr>
        </p:nvSpPr>
        <p:spPr/>
        <p:txBody>
          <a:bodyPr/>
          <a:lstStyle/>
          <a:p>
            <a:r>
              <a:rPr lang="en-US" smtClean="0">
                <a:latin typeface="Tahoma" pitchFamily="34" charset="0"/>
                <a:cs typeface="Tahoma" pitchFamily="34" charset="0"/>
              </a:rPr>
              <a:t>Anger management was made popular by the movie with the same title starring Adam Sandler and Jack Nicholson.</a:t>
            </a:r>
          </a:p>
          <a:p>
            <a:r>
              <a:rPr lang="en-US" smtClean="0">
                <a:latin typeface="Tahoma" pitchFamily="34" charset="0"/>
                <a:cs typeface="Tahoma" pitchFamily="34" charset="0"/>
              </a:rPr>
              <a:t>Theoretically, anger management is just a specific application of self regulation. </a:t>
            </a:r>
          </a:p>
          <a:p>
            <a:r>
              <a:rPr lang="en-US" smtClean="0">
                <a:latin typeface="Tahoma" pitchFamily="34" charset="0"/>
                <a:cs typeface="Tahoma" pitchFamily="34" charset="0"/>
              </a:rPr>
              <a:t>But, it does serve to illustrate to far-reaching clinical and social application of Social learning theory.</a:t>
            </a:r>
          </a:p>
          <a:p>
            <a:endParaRPr lang="en-US" smtClean="0"/>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r>
              <a:rPr lang="en-US" dirty="0" smtClean="0">
                <a:hlinkClick r:id="rId2"/>
              </a:rPr>
              <a:t>http://www.youtube.com/watch?v=M-GV46SUcWs&amp;NR=1</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Bandura’s Influence</a:t>
            </a:r>
          </a:p>
        </p:txBody>
      </p:sp>
      <p:sp>
        <p:nvSpPr>
          <p:cNvPr id="106499"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Bandura’a paradigm has enormous appeal because it allows for examination of  the effects internal, cognitive processes with the experimental rigor of a behaviorist.</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Social cognition has strong roots in </a:t>
            </a:r>
            <a:r>
              <a:rPr lang="en-US" dirty="0" err="1" smtClean="0">
                <a:latin typeface="Tahoma" pitchFamily="34" charset="0"/>
                <a:cs typeface="Tahoma" pitchFamily="34" charset="0"/>
              </a:rPr>
              <a:t>Bandura’s</a:t>
            </a:r>
            <a:r>
              <a:rPr lang="en-US" dirty="0" smtClean="0">
                <a:latin typeface="Tahoma" pitchFamily="34" charset="0"/>
                <a:cs typeface="Tahoma" pitchFamily="34" charset="0"/>
              </a:rPr>
              <a:t> work.</a:t>
            </a:r>
          </a:p>
          <a:p>
            <a:pPr eaLnBrk="1" fontAlgn="auto" hangingPunct="1">
              <a:lnSpc>
                <a:spcPct val="90000"/>
              </a:lnSpc>
              <a:spcAft>
                <a:spcPts val="0"/>
              </a:spcAft>
              <a:buFont typeface="Arial" pitchFamily="34" charset="0"/>
              <a:buChar char="•"/>
              <a:defRPr/>
            </a:pPr>
            <a:r>
              <a:rPr lang="en-US" dirty="0" err="1" smtClean="0">
                <a:latin typeface="Tahoma" pitchFamily="34" charset="0"/>
                <a:cs typeface="Tahoma" pitchFamily="34" charset="0"/>
              </a:rPr>
              <a:t>Bandura</a:t>
            </a:r>
            <a:r>
              <a:rPr lang="en-US" dirty="0" smtClean="0">
                <a:latin typeface="Tahoma" pitchFamily="34" charset="0"/>
                <a:cs typeface="Tahoma" pitchFamily="34" charset="0"/>
              </a:rPr>
              <a:t> gave an experimental paradigm to personality researchers. Before </a:t>
            </a:r>
            <a:r>
              <a:rPr lang="en-US" dirty="0" err="1" smtClean="0">
                <a:latin typeface="Tahoma" pitchFamily="34" charset="0"/>
                <a:cs typeface="Tahoma" pitchFamily="34" charset="0"/>
              </a:rPr>
              <a:t>Bandura</a:t>
            </a:r>
            <a:r>
              <a:rPr lang="en-US" dirty="0" smtClean="0">
                <a:latin typeface="Tahoma" pitchFamily="34" charset="0"/>
                <a:cs typeface="Tahoma" pitchFamily="34" charset="0"/>
              </a:rPr>
              <a:t>, personality was closely linked to psycho-analysts and their counterparts in existential philosophy.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latin typeface="Arial Black" pitchFamily="34" charset="0"/>
              </a:rPr>
              <a:t>Self-Regulation</a:t>
            </a:r>
          </a:p>
        </p:txBody>
      </p:sp>
      <p:sp>
        <p:nvSpPr>
          <p:cNvPr id="98307" name="Rectangle 3"/>
          <p:cNvSpPr>
            <a:spLocks noGrp="1" noChangeArrowheads="1"/>
          </p:cNvSpPr>
          <p:nvPr>
            <p:ph idx="1"/>
          </p:nvPr>
        </p:nvSpPr>
        <p:spPr>
          <a:xfrm>
            <a:off x="381000" y="1600200"/>
            <a:ext cx="8229600" cy="5257800"/>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In a further departure from behaviorism, </a:t>
            </a:r>
            <a:r>
              <a:rPr lang="en-US" dirty="0" err="1" smtClean="0">
                <a:latin typeface="Tahoma" pitchFamily="34" charset="0"/>
                <a:cs typeface="Tahoma" pitchFamily="34" charset="0"/>
              </a:rPr>
              <a:t>Bandura</a:t>
            </a:r>
            <a:r>
              <a:rPr lang="en-US" dirty="0" smtClean="0">
                <a:latin typeface="Tahoma" pitchFamily="34" charset="0"/>
                <a:cs typeface="Tahoma" pitchFamily="34" charset="0"/>
              </a:rPr>
              <a:t> incorporated </a:t>
            </a:r>
            <a:r>
              <a:rPr lang="en-US" b="1" dirty="0" smtClean="0">
                <a:latin typeface="Tahoma" pitchFamily="34" charset="0"/>
                <a:cs typeface="Tahoma" pitchFamily="34" charset="0"/>
              </a:rPr>
              <a:t>self-regulation – an act of consciously not responding to stimulation.</a:t>
            </a:r>
          </a:p>
          <a:p>
            <a:pPr eaLnBrk="1" fontAlgn="auto" hangingPunct="1">
              <a:spcAft>
                <a:spcPts val="0"/>
              </a:spcAft>
              <a:buFont typeface="Arial" pitchFamily="34" charset="0"/>
              <a:buChar char="•"/>
              <a:defRPr/>
            </a:pPr>
            <a:r>
              <a:rPr lang="en-US" dirty="0" err="1" smtClean="0">
                <a:latin typeface="Tahoma" pitchFamily="34" charset="0"/>
                <a:cs typeface="Tahoma" pitchFamily="34" charset="0"/>
              </a:rPr>
              <a:t>Bandura</a:t>
            </a:r>
            <a:r>
              <a:rPr lang="en-US" dirty="0" smtClean="0">
                <a:latin typeface="Tahoma" pitchFamily="34" charset="0"/>
                <a:cs typeface="Tahoma" pitchFamily="34" charset="0"/>
              </a:rPr>
              <a:t> sees self-regulation as a cognitive component of our personality. In fact, social learning and self-regulation are  treated as the major forces (“causes”) of personality trait manifestation.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Three underlying components of self-regulation, as follows: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83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Arial Black" pitchFamily="34" charset="0"/>
              </a:rPr>
              <a:t>Self-Regulation</a:t>
            </a:r>
          </a:p>
        </p:txBody>
      </p:sp>
      <p:sp>
        <p:nvSpPr>
          <p:cNvPr id="99331" name="Rectangle 3"/>
          <p:cNvSpPr>
            <a:spLocks noGrp="1" noChangeArrowheads="1"/>
          </p:cNvSpPr>
          <p:nvPr>
            <p:ph idx="1"/>
          </p:nvPr>
        </p:nvSpPr>
        <p:spPr>
          <a:xfrm>
            <a:off x="381000" y="1600200"/>
            <a:ext cx="8229600" cy="5257800"/>
          </a:xfrm>
        </p:spPr>
        <p:txBody>
          <a:bodyPr rtlCol="0">
            <a:normAutofit fontScale="92500"/>
          </a:bodyPr>
          <a:lstStyle/>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Self-observation</a:t>
            </a:r>
            <a:r>
              <a:rPr lang="en-US" dirty="0" smtClean="0">
                <a:latin typeface="Tahoma" pitchFamily="34" charset="0"/>
                <a:cs typeface="Tahoma" pitchFamily="34" charset="0"/>
              </a:rPr>
              <a:t> – Know Thyself! Self-regulation requires the act of looking at yourself honestly and knowing the intentions and consequences your actual behaviors. This includes patterns of self-reinforcement.</a:t>
            </a:r>
          </a:p>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Judgment</a:t>
            </a:r>
            <a:r>
              <a:rPr lang="en-US" dirty="0" smtClean="0">
                <a:latin typeface="Tahoma" pitchFamily="34" charset="0"/>
                <a:cs typeface="Tahoma" pitchFamily="34" charset="0"/>
              </a:rPr>
              <a:t> – We tend to compare ourselves to a standard. The standard could be some external standard (such as expectations and traditions) or arbitrary “personal” standards. The comparison could also be made with a competitive and active standard (siblings, neighbors, prior best).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Black" pitchFamily="34" charset="0"/>
              </a:rPr>
              <a:t>Self-Regulation</a:t>
            </a:r>
          </a:p>
        </p:txBody>
      </p:sp>
      <p:sp>
        <p:nvSpPr>
          <p:cNvPr id="100355" name="Rectangle 3"/>
          <p:cNvSpPr>
            <a:spLocks noGrp="1" noChangeArrowheads="1"/>
          </p:cNvSpPr>
          <p:nvPr>
            <p:ph idx="1"/>
          </p:nvPr>
        </p:nvSpPr>
        <p:spPr>
          <a:xfrm>
            <a:off x="457200" y="1600200"/>
            <a:ext cx="8229600" cy="5257800"/>
          </a:xfrm>
        </p:spPr>
        <p:txBody>
          <a:bodyPr/>
          <a:lstStyle/>
          <a:p>
            <a:pPr eaLnBrk="1" hangingPunct="1"/>
            <a:r>
              <a:rPr lang="en-US" b="1" dirty="0" smtClean="0">
                <a:latin typeface="Tahoma" pitchFamily="34" charset="0"/>
                <a:cs typeface="Tahoma" pitchFamily="34" charset="0"/>
              </a:rPr>
              <a:t>Self-response</a:t>
            </a:r>
            <a:r>
              <a:rPr lang="en-US" dirty="0" smtClean="0">
                <a:latin typeface="Tahoma" pitchFamily="34" charset="0"/>
                <a:cs typeface="Tahoma" pitchFamily="34" charset="0"/>
              </a:rPr>
              <a:t> – Positive responses usually follow from doing well compared to a standard, and negative responses from not doing well.</a:t>
            </a:r>
          </a:p>
          <a:p>
            <a:pPr eaLnBrk="1" hangingPunct="1"/>
            <a:r>
              <a:rPr lang="en-US" dirty="0" smtClean="0">
                <a:latin typeface="Tahoma" pitchFamily="34" charset="0"/>
                <a:cs typeface="Tahoma" pitchFamily="34" charset="0"/>
              </a:rPr>
              <a:t>Negative responses can include self-punishment.</a:t>
            </a:r>
          </a:p>
          <a:p>
            <a:pPr eaLnBrk="1" hangingPunct="1"/>
            <a:r>
              <a:rPr lang="en-US" dirty="0" smtClean="0">
                <a:latin typeface="Tahoma" pitchFamily="34" charset="0"/>
                <a:cs typeface="Tahoma" pitchFamily="34" charset="0"/>
              </a:rPr>
              <a:t>Bandura has elaborated extensively on the underlying comments on self-punishment, but first, the fancy chart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09600" y="228600"/>
            <a:ext cx="7772400" cy="1470025"/>
          </a:xfrm>
        </p:spPr>
        <p:txBody>
          <a:bodyPr/>
          <a:lstStyle/>
          <a:p>
            <a:pPr eaLnBrk="1" hangingPunct="1"/>
            <a:r>
              <a:rPr lang="en-US" dirty="0" smtClean="0">
                <a:latin typeface="Arial Black" pitchFamily="34" charset="0"/>
              </a:rPr>
              <a:t>Self-Regulation Chart</a:t>
            </a:r>
          </a:p>
        </p:txBody>
      </p:sp>
      <p:sp>
        <p:nvSpPr>
          <p:cNvPr id="3" name="Subtitle 2"/>
          <p:cNvSpPr>
            <a:spLocks noGrp="1"/>
          </p:cNvSpPr>
          <p:nvPr>
            <p:ph type="subTitle" idx="1"/>
          </p:nvPr>
        </p:nvSpPr>
        <p:spPr>
          <a:xfrm>
            <a:off x="-152400" y="1600200"/>
            <a:ext cx="3124200" cy="533400"/>
          </a:xfrm>
        </p:spPr>
        <p:txBody>
          <a:bodyPr rtlCol="0">
            <a:normAutofit/>
          </a:bodyPr>
          <a:lstStyle/>
          <a:p>
            <a:pPr eaLnBrk="1" fontAlgn="auto" hangingPunct="1">
              <a:spcAft>
                <a:spcPts val="0"/>
              </a:spcAft>
              <a:buFont typeface="Arial" pitchFamily="34" charset="0"/>
              <a:buNone/>
              <a:defRPr/>
            </a:pPr>
            <a:r>
              <a:rPr lang="en-US" sz="2400" b="1" dirty="0" smtClean="0"/>
              <a:t> </a:t>
            </a:r>
            <a:r>
              <a:rPr lang="en-US" sz="1800" b="1" dirty="0" smtClean="0">
                <a:solidFill>
                  <a:srgbClr val="002060"/>
                </a:solidFill>
              </a:rPr>
              <a:t>SELF-OBSERVATION</a:t>
            </a:r>
            <a:endParaRPr lang="en-US" sz="2400" b="1" dirty="0" smtClean="0"/>
          </a:p>
        </p:txBody>
      </p:sp>
      <p:sp>
        <p:nvSpPr>
          <p:cNvPr id="6148" name="TextBox 3"/>
          <p:cNvSpPr txBox="1">
            <a:spLocks noChangeArrowheads="1"/>
          </p:cNvSpPr>
          <p:nvPr/>
        </p:nvSpPr>
        <p:spPr bwMode="auto">
          <a:xfrm>
            <a:off x="3352800" y="1676400"/>
            <a:ext cx="24384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b="1" dirty="0">
                <a:latin typeface="Calibri" pitchFamily="34" charset="0"/>
              </a:rPr>
              <a:t>JUDGMENTAL PROCESS</a:t>
            </a:r>
          </a:p>
        </p:txBody>
      </p:sp>
      <p:sp>
        <p:nvSpPr>
          <p:cNvPr id="5" name="Flowchart: Process 4"/>
          <p:cNvSpPr/>
          <p:nvPr/>
        </p:nvSpPr>
        <p:spPr>
          <a:xfrm>
            <a:off x="228600" y="1981200"/>
            <a:ext cx="2438400" cy="3276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u="sng" dirty="0"/>
              <a:t>Performance Dimensions</a:t>
            </a:r>
          </a:p>
          <a:p>
            <a:pPr fontAlgn="auto">
              <a:spcBef>
                <a:spcPts val="0"/>
              </a:spcBef>
              <a:spcAft>
                <a:spcPts val="0"/>
              </a:spcAft>
              <a:defRPr/>
            </a:pPr>
            <a:r>
              <a:rPr lang="en-US" sz="1600" dirty="0"/>
              <a:t>    Quality </a:t>
            </a:r>
          </a:p>
          <a:p>
            <a:pPr fontAlgn="auto">
              <a:spcBef>
                <a:spcPts val="0"/>
              </a:spcBef>
              <a:spcAft>
                <a:spcPts val="0"/>
              </a:spcAft>
              <a:defRPr/>
            </a:pPr>
            <a:r>
              <a:rPr lang="en-US" sz="1600" dirty="0"/>
              <a:t>    Rate</a:t>
            </a:r>
          </a:p>
          <a:p>
            <a:pPr fontAlgn="auto">
              <a:spcBef>
                <a:spcPts val="0"/>
              </a:spcBef>
              <a:spcAft>
                <a:spcPts val="0"/>
              </a:spcAft>
              <a:defRPr/>
            </a:pPr>
            <a:r>
              <a:rPr lang="en-US" sz="1600" dirty="0"/>
              <a:t>    Quantity</a:t>
            </a:r>
          </a:p>
          <a:p>
            <a:pPr fontAlgn="auto">
              <a:spcBef>
                <a:spcPts val="0"/>
              </a:spcBef>
              <a:spcAft>
                <a:spcPts val="0"/>
              </a:spcAft>
              <a:defRPr/>
            </a:pPr>
            <a:r>
              <a:rPr lang="en-US" sz="1600" dirty="0"/>
              <a:t>    Originality</a:t>
            </a:r>
          </a:p>
          <a:p>
            <a:pPr fontAlgn="auto">
              <a:spcBef>
                <a:spcPts val="0"/>
              </a:spcBef>
              <a:spcAft>
                <a:spcPts val="0"/>
              </a:spcAft>
              <a:defRPr/>
            </a:pPr>
            <a:r>
              <a:rPr lang="en-US" sz="1600" dirty="0"/>
              <a:t>    Sociability</a:t>
            </a:r>
          </a:p>
          <a:p>
            <a:pPr fontAlgn="auto">
              <a:spcBef>
                <a:spcPts val="0"/>
              </a:spcBef>
              <a:spcAft>
                <a:spcPts val="0"/>
              </a:spcAft>
              <a:defRPr/>
            </a:pPr>
            <a:r>
              <a:rPr lang="en-US" sz="1600" dirty="0"/>
              <a:t>    Morality</a:t>
            </a:r>
          </a:p>
          <a:p>
            <a:pPr fontAlgn="auto">
              <a:spcBef>
                <a:spcPts val="0"/>
              </a:spcBef>
              <a:spcAft>
                <a:spcPts val="0"/>
              </a:spcAft>
              <a:defRPr/>
            </a:pPr>
            <a:r>
              <a:rPr lang="en-US" sz="1600" dirty="0"/>
              <a:t>    Deviancy</a:t>
            </a:r>
          </a:p>
          <a:p>
            <a:pPr fontAlgn="auto">
              <a:spcBef>
                <a:spcPts val="0"/>
              </a:spcBef>
              <a:spcAft>
                <a:spcPts val="0"/>
              </a:spcAft>
              <a:defRPr/>
            </a:pPr>
            <a:r>
              <a:rPr lang="en-US" sz="1600" dirty="0"/>
              <a:t>Regularity</a:t>
            </a:r>
          </a:p>
          <a:p>
            <a:pPr fontAlgn="auto">
              <a:spcBef>
                <a:spcPts val="0"/>
              </a:spcBef>
              <a:spcAft>
                <a:spcPts val="0"/>
              </a:spcAft>
              <a:defRPr/>
            </a:pPr>
            <a:r>
              <a:rPr lang="en-US" sz="1600" dirty="0"/>
              <a:t>Proximity</a:t>
            </a:r>
          </a:p>
          <a:p>
            <a:pPr fontAlgn="auto">
              <a:spcBef>
                <a:spcPts val="0"/>
              </a:spcBef>
              <a:spcAft>
                <a:spcPts val="0"/>
              </a:spcAft>
              <a:defRPr/>
            </a:pPr>
            <a:r>
              <a:rPr lang="en-US" sz="1600" dirty="0"/>
              <a:t>Accuracy</a:t>
            </a:r>
          </a:p>
          <a:p>
            <a:pPr fontAlgn="auto">
              <a:spcBef>
                <a:spcPts val="0"/>
              </a:spcBef>
              <a:spcAft>
                <a:spcPts val="0"/>
              </a:spcAft>
              <a:defRPr/>
            </a:pPr>
            <a:endParaRPr lang="en-US" dirty="0"/>
          </a:p>
          <a:p>
            <a:pPr fontAlgn="auto">
              <a:spcBef>
                <a:spcPts val="0"/>
              </a:spcBef>
              <a:spcAft>
                <a:spcPts val="0"/>
              </a:spcAft>
              <a:defRPr/>
            </a:pPr>
            <a:endParaRPr lang="en-US" dirty="0"/>
          </a:p>
        </p:txBody>
      </p:sp>
      <p:sp>
        <p:nvSpPr>
          <p:cNvPr id="6" name="Flowchart: Process 5"/>
          <p:cNvSpPr/>
          <p:nvPr/>
        </p:nvSpPr>
        <p:spPr>
          <a:xfrm>
            <a:off x="3276600" y="1981200"/>
            <a:ext cx="2667000" cy="4876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600" u="sng" dirty="0"/>
              <a:t>Personal Standards</a:t>
            </a:r>
          </a:p>
          <a:p>
            <a:pPr fontAlgn="auto">
              <a:spcBef>
                <a:spcPts val="0"/>
              </a:spcBef>
              <a:spcAft>
                <a:spcPts val="0"/>
              </a:spcAft>
              <a:defRPr/>
            </a:pPr>
            <a:r>
              <a:rPr lang="en-US" sz="1600" dirty="0"/>
              <a:t>   Challenge</a:t>
            </a:r>
          </a:p>
          <a:p>
            <a:pPr fontAlgn="auto">
              <a:spcBef>
                <a:spcPts val="0"/>
              </a:spcBef>
              <a:spcAft>
                <a:spcPts val="0"/>
              </a:spcAft>
              <a:defRPr/>
            </a:pPr>
            <a:r>
              <a:rPr lang="en-US" sz="1600" dirty="0"/>
              <a:t>   Explicitness</a:t>
            </a:r>
          </a:p>
          <a:p>
            <a:pPr fontAlgn="auto">
              <a:spcBef>
                <a:spcPts val="0"/>
              </a:spcBef>
              <a:spcAft>
                <a:spcPts val="0"/>
              </a:spcAft>
              <a:defRPr/>
            </a:pPr>
            <a:r>
              <a:rPr lang="en-US" sz="1600" dirty="0"/>
              <a:t>   Proximity</a:t>
            </a:r>
          </a:p>
          <a:p>
            <a:pPr fontAlgn="auto">
              <a:spcBef>
                <a:spcPts val="0"/>
              </a:spcBef>
              <a:spcAft>
                <a:spcPts val="0"/>
              </a:spcAft>
              <a:defRPr/>
            </a:pPr>
            <a:r>
              <a:rPr lang="en-US" sz="1600" dirty="0"/>
              <a:t>   Generality</a:t>
            </a:r>
          </a:p>
          <a:p>
            <a:pPr fontAlgn="auto">
              <a:spcBef>
                <a:spcPts val="0"/>
              </a:spcBef>
              <a:spcAft>
                <a:spcPts val="0"/>
              </a:spcAft>
              <a:defRPr/>
            </a:pPr>
            <a:endParaRPr lang="en-US" sz="1600" dirty="0"/>
          </a:p>
          <a:p>
            <a:pPr fontAlgn="auto">
              <a:spcBef>
                <a:spcPts val="0"/>
              </a:spcBef>
              <a:spcAft>
                <a:spcPts val="0"/>
              </a:spcAft>
              <a:defRPr/>
            </a:pPr>
            <a:r>
              <a:rPr lang="en-US" sz="1600" u="sng" dirty="0"/>
              <a:t>Referential Performances</a:t>
            </a:r>
          </a:p>
          <a:p>
            <a:pPr fontAlgn="auto">
              <a:spcBef>
                <a:spcPts val="0"/>
              </a:spcBef>
              <a:spcAft>
                <a:spcPts val="0"/>
              </a:spcAft>
              <a:defRPr/>
            </a:pPr>
            <a:r>
              <a:rPr lang="en-US" sz="1600" dirty="0"/>
              <a:t>   Standard Norms</a:t>
            </a:r>
          </a:p>
          <a:p>
            <a:pPr fontAlgn="auto">
              <a:spcBef>
                <a:spcPts val="0"/>
              </a:spcBef>
              <a:spcAft>
                <a:spcPts val="0"/>
              </a:spcAft>
              <a:defRPr/>
            </a:pPr>
            <a:r>
              <a:rPr lang="en-US" sz="1600" dirty="0"/>
              <a:t>   Social Comparison</a:t>
            </a:r>
          </a:p>
          <a:p>
            <a:pPr fontAlgn="auto">
              <a:spcBef>
                <a:spcPts val="0"/>
              </a:spcBef>
              <a:spcAft>
                <a:spcPts val="0"/>
              </a:spcAft>
              <a:defRPr/>
            </a:pPr>
            <a:r>
              <a:rPr lang="en-US" sz="1600" dirty="0"/>
              <a:t>   Personal Comparison</a:t>
            </a:r>
          </a:p>
          <a:p>
            <a:pPr fontAlgn="auto">
              <a:spcBef>
                <a:spcPts val="0"/>
              </a:spcBef>
              <a:spcAft>
                <a:spcPts val="0"/>
              </a:spcAft>
              <a:defRPr/>
            </a:pPr>
            <a:r>
              <a:rPr lang="en-US" sz="1600" dirty="0"/>
              <a:t>   Collective Comparison</a:t>
            </a:r>
          </a:p>
          <a:p>
            <a:pPr fontAlgn="auto">
              <a:spcBef>
                <a:spcPts val="0"/>
              </a:spcBef>
              <a:spcAft>
                <a:spcPts val="0"/>
              </a:spcAft>
              <a:defRPr/>
            </a:pPr>
            <a:endParaRPr lang="en-US" sz="1600" dirty="0"/>
          </a:p>
          <a:p>
            <a:pPr fontAlgn="auto">
              <a:spcBef>
                <a:spcPts val="0"/>
              </a:spcBef>
              <a:spcAft>
                <a:spcPts val="0"/>
              </a:spcAft>
              <a:defRPr/>
            </a:pPr>
            <a:r>
              <a:rPr lang="en-US" sz="1600" u="sng" dirty="0"/>
              <a:t>Valuation of Activity</a:t>
            </a:r>
          </a:p>
          <a:p>
            <a:pPr fontAlgn="auto">
              <a:spcBef>
                <a:spcPts val="0"/>
              </a:spcBef>
              <a:spcAft>
                <a:spcPts val="0"/>
              </a:spcAft>
              <a:defRPr/>
            </a:pPr>
            <a:r>
              <a:rPr lang="en-US" sz="1600" dirty="0"/>
              <a:t>   Regarded Highly</a:t>
            </a:r>
          </a:p>
          <a:p>
            <a:pPr fontAlgn="auto">
              <a:spcBef>
                <a:spcPts val="0"/>
              </a:spcBef>
              <a:spcAft>
                <a:spcPts val="0"/>
              </a:spcAft>
              <a:defRPr/>
            </a:pPr>
            <a:r>
              <a:rPr lang="en-US" sz="1600" dirty="0"/>
              <a:t>   Neutral</a:t>
            </a:r>
          </a:p>
          <a:p>
            <a:pPr fontAlgn="auto">
              <a:spcBef>
                <a:spcPts val="0"/>
              </a:spcBef>
              <a:spcAft>
                <a:spcPts val="0"/>
              </a:spcAft>
              <a:defRPr/>
            </a:pPr>
            <a:r>
              <a:rPr lang="en-US" sz="1600" dirty="0"/>
              <a:t>   Devalued</a:t>
            </a:r>
          </a:p>
          <a:p>
            <a:pPr fontAlgn="auto">
              <a:spcBef>
                <a:spcPts val="0"/>
              </a:spcBef>
              <a:spcAft>
                <a:spcPts val="0"/>
              </a:spcAft>
              <a:defRPr/>
            </a:pPr>
            <a:endParaRPr lang="en-US" sz="1600" dirty="0"/>
          </a:p>
          <a:p>
            <a:pPr fontAlgn="auto">
              <a:spcBef>
                <a:spcPts val="0"/>
              </a:spcBef>
              <a:spcAft>
                <a:spcPts val="0"/>
              </a:spcAft>
              <a:defRPr/>
            </a:pPr>
            <a:r>
              <a:rPr lang="en-US" sz="1600" u="sng" dirty="0"/>
              <a:t>Performance Attribution</a:t>
            </a:r>
          </a:p>
          <a:p>
            <a:pPr fontAlgn="auto">
              <a:spcBef>
                <a:spcPts val="0"/>
              </a:spcBef>
              <a:spcAft>
                <a:spcPts val="0"/>
              </a:spcAft>
              <a:defRPr/>
            </a:pPr>
            <a:r>
              <a:rPr lang="en-US" sz="1600" dirty="0"/>
              <a:t>   Personal Locus</a:t>
            </a:r>
          </a:p>
          <a:p>
            <a:pPr fontAlgn="auto">
              <a:spcBef>
                <a:spcPts val="0"/>
              </a:spcBef>
              <a:spcAft>
                <a:spcPts val="0"/>
              </a:spcAft>
              <a:defRPr/>
            </a:pPr>
            <a:r>
              <a:rPr lang="en-US" sz="1600" dirty="0"/>
              <a:t>   External Locus</a:t>
            </a:r>
            <a:endParaRPr lang="en-US" dirty="0"/>
          </a:p>
        </p:txBody>
      </p:sp>
      <p:sp>
        <p:nvSpPr>
          <p:cNvPr id="7" name="Flowchart: Process 6"/>
          <p:cNvSpPr/>
          <p:nvPr/>
        </p:nvSpPr>
        <p:spPr>
          <a:xfrm>
            <a:off x="6477000" y="1981200"/>
            <a:ext cx="2514600" cy="4038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600" u="sng" dirty="0"/>
              <a:t>Evaluative Self-Reactions</a:t>
            </a:r>
          </a:p>
          <a:p>
            <a:pPr fontAlgn="auto">
              <a:spcBef>
                <a:spcPts val="0"/>
              </a:spcBef>
              <a:spcAft>
                <a:spcPts val="0"/>
              </a:spcAft>
              <a:defRPr/>
            </a:pPr>
            <a:r>
              <a:rPr lang="en-US" sz="1600" dirty="0"/>
              <a:t>   Positive</a:t>
            </a:r>
          </a:p>
          <a:p>
            <a:pPr fontAlgn="auto">
              <a:spcBef>
                <a:spcPts val="0"/>
              </a:spcBef>
              <a:spcAft>
                <a:spcPts val="0"/>
              </a:spcAft>
              <a:defRPr/>
            </a:pPr>
            <a:r>
              <a:rPr lang="en-US" sz="1600" dirty="0"/>
              <a:t>   Negative</a:t>
            </a:r>
          </a:p>
          <a:p>
            <a:pPr fontAlgn="auto">
              <a:spcBef>
                <a:spcPts val="0"/>
              </a:spcBef>
              <a:spcAft>
                <a:spcPts val="0"/>
              </a:spcAft>
              <a:defRPr/>
            </a:pPr>
            <a:endParaRPr lang="en-US" sz="1600" dirty="0"/>
          </a:p>
          <a:p>
            <a:pPr fontAlgn="auto">
              <a:spcBef>
                <a:spcPts val="0"/>
              </a:spcBef>
              <a:spcAft>
                <a:spcPts val="0"/>
              </a:spcAft>
              <a:defRPr/>
            </a:pPr>
            <a:r>
              <a:rPr lang="en-US" sz="1600" u="sng" dirty="0"/>
              <a:t>Tangible Self-Reactions</a:t>
            </a:r>
          </a:p>
          <a:p>
            <a:pPr fontAlgn="auto">
              <a:spcBef>
                <a:spcPts val="0"/>
              </a:spcBef>
              <a:spcAft>
                <a:spcPts val="0"/>
              </a:spcAft>
              <a:defRPr/>
            </a:pPr>
            <a:r>
              <a:rPr lang="en-US" sz="1600" dirty="0"/>
              <a:t>    Rewarding</a:t>
            </a:r>
          </a:p>
          <a:p>
            <a:pPr fontAlgn="auto">
              <a:spcBef>
                <a:spcPts val="0"/>
              </a:spcBef>
              <a:spcAft>
                <a:spcPts val="0"/>
              </a:spcAft>
              <a:defRPr/>
            </a:pPr>
            <a:r>
              <a:rPr lang="en-US" sz="1600" dirty="0"/>
              <a:t>    Punishing</a:t>
            </a:r>
          </a:p>
          <a:p>
            <a:pPr fontAlgn="auto">
              <a:spcBef>
                <a:spcPts val="0"/>
              </a:spcBef>
              <a:spcAft>
                <a:spcPts val="0"/>
              </a:spcAft>
              <a:defRPr/>
            </a:pPr>
            <a:endParaRPr lang="en-US" sz="1600" dirty="0"/>
          </a:p>
          <a:p>
            <a:pPr fontAlgn="auto">
              <a:spcBef>
                <a:spcPts val="0"/>
              </a:spcBef>
              <a:spcAft>
                <a:spcPts val="0"/>
              </a:spcAft>
              <a:defRPr/>
            </a:pPr>
            <a:r>
              <a:rPr lang="en-US" sz="1600" dirty="0"/>
              <a:t>No Self-Reaction</a:t>
            </a:r>
          </a:p>
          <a:p>
            <a:pPr fontAlgn="auto">
              <a:spcBef>
                <a:spcPts val="0"/>
              </a:spcBef>
              <a:spcAft>
                <a:spcPts val="0"/>
              </a:spcAft>
              <a:defRPr/>
            </a:pPr>
            <a:endParaRPr lang="en-US" sz="1600" dirty="0"/>
          </a:p>
          <a:p>
            <a:pPr fontAlgn="auto">
              <a:spcBef>
                <a:spcPts val="0"/>
              </a:spcBef>
              <a:spcAft>
                <a:spcPts val="0"/>
              </a:spcAft>
              <a:defRPr/>
            </a:pPr>
            <a:endParaRPr lang="en-US" sz="1600" dirty="0"/>
          </a:p>
          <a:p>
            <a:pPr fontAlgn="auto">
              <a:spcBef>
                <a:spcPts val="0"/>
              </a:spcBef>
              <a:spcAft>
                <a:spcPts val="0"/>
              </a:spcAft>
              <a:defRPr/>
            </a:pPr>
            <a:endParaRPr lang="en-US" sz="1600" dirty="0"/>
          </a:p>
          <a:p>
            <a:pPr fontAlgn="auto">
              <a:spcBef>
                <a:spcPts val="0"/>
              </a:spcBef>
              <a:spcAft>
                <a:spcPts val="0"/>
              </a:spcAft>
              <a:defRPr/>
            </a:pPr>
            <a:endParaRPr lang="en-US" sz="1600" dirty="0"/>
          </a:p>
          <a:p>
            <a:pPr fontAlgn="auto">
              <a:spcBef>
                <a:spcPts val="0"/>
              </a:spcBef>
              <a:spcAft>
                <a:spcPts val="0"/>
              </a:spcAft>
              <a:defRPr/>
            </a:pPr>
            <a:endParaRPr lang="en-US" sz="1600" dirty="0"/>
          </a:p>
          <a:p>
            <a:pPr fontAlgn="auto">
              <a:spcBef>
                <a:spcPts val="0"/>
              </a:spcBef>
              <a:spcAft>
                <a:spcPts val="0"/>
              </a:spcAft>
              <a:defRPr/>
            </a:pPr>
            <a:endParaRPr lang="en-US" sz="1600" dirty="0"/>
          </a:p>
          <a:p>
            <a:pPr fontAlgn="auto">
              <a:spcBef>
                <a:spcPts val="0"/>
              </a:spcBef>
              <a:spcAft>
                <a:spcPts val="0"/>
              </a:spcAft>
              <a:defRPr/>
            </a:pPr>
            <a:endParaRPr lang="en-US" sz="1600" dirty="0"/>
          </a:p>
        </p:txBody>
      </p:sp>
      <p:cxnSp>
        <p:nvCxnSpPr>
          <p:cNvPr id="9" name="Straight Arrow Connector 8"/>
          <p:cNvCxnSpPr/>
          <p:nvPr/>
        </p:nvCxnSpPr>
        <p:spPr>
          <a:xfrm>
            <a:off x="2743200" y="39624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19800" y="3962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54" name="TextBox 13"/>
          <p:cNvSpPr txBox="1">
            <a:spLocks noChangeArrowheads="1"/>
          </p:cNvSpPr>
          <p:nvPr/>
        </p:nvSpPr>
        <p:spPr bwMode="auto">
          <a:xfrm>
            <a:off x="6781800" y="1676400"/>
            <a:ext cx="1981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b="1" dirty="0">
                <a:latin typeface="Calibri" pitchFamily="34" charset="0"/>
              </a:rPr>
              <a:t>SELF-REACTION</a:t>
            </a:r>
          </a:p>
        </p:txBody>
      </p:sp>
      <p:sp>
        <p:nvSpPr>
          <p:cNvPr id="6155" name="TextBox 15"/>
          <p:cNvSpPr txBox="1">
            <a:spLocks noChangeArrowheads="1"/>
          </p:cNvSpPr>
          <p:nvPr/>
        </p:nvSpPr>
        <p:spPr bwMode="auto">
          <a:xfrm>
            <a:off x="0" y="6303963"/>
            <a:ext cx="2819400" cy="554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1000" dirty="0">
                <a:latin typeface="Calibri" pitchFamily="34" charset="0"/>
              </a:rPr>
              <a:t>FIGURE 5. </a:t>
            </a:r>
            <a:r>
              <a:rPr lang="en-US" sz="1000" dirty="0" err="1">
                <a:latin typeface="Calibri" pitchFamily="34" charset="0"/>
              </a:rPr>
              <a:t>Subprocesses</a:t>
            </a:r>
            <a:r>
              <a:rPr lang="en-US" sz="1000" dirty="0">
                <a:latin typeface="Calibri" pitchFamily="34" charset="0"/>
              </a:rPr>
              <a:t> involved in the self-regulation of behavior by internal standard an self incentives.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143000"/>
          </a:xfrm>
        </p:spPr>
        <p:txBody>
          <a:bodyPr/>
          <a:lstStyle/>
          <a:p>
            <a:pPr eaLnBrk="1" hangingPunct="1"/>
            <a:r>
              <a:rPr lang="en-US" dirty="0" smtClean="0">
                <a:latin typeface="Arial Black" pitchFamily="34" charset="0"/>
              </a:rPr>
              <a:t>Self-Punishment: </a:t>
            </a:r>
            <a:br>
              <a:rPr lang="en-US" dirty="0" smtClean="0">
                <a:latin typeface="Arial Black" pitchFamily="34" charset="0"/>
              </a:rPr>
            </a:br>
            <a:r>
              <a:rPr lang="en-US" dirty="0" smtClean="0">
                <a:latin typeface="Arial Black" pitchFamily="34" charset="0"/>
              </a:rPr>
              <a:t>A closer Look</a:t>
            </a:r>
          </a:p>
        </p:txBody>
      </p:sp>
      <p:sp>
        <p:nvSpPr>
          <p:cNvPr id="102403" name="Rectangle 3"/>
          <p:cNvSpPr>
            <a:spLocks noGrp="1" noChangeArrowheads="1"/>
          </p:cNvSpPr>
          <p:nvPr>
            <p:ph idx="1"/>
          </p:nvPr>
        </p:nvSpPr>
        <p:spPr>
          <a:xfrm>
            <a:off x="381000" y="1447800"/>
            <a:ext cx="8229600" cy="5410200"/>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Early behavioral research studies showed that punishment is not a reliable means of reinforcement. </a:t>
            </a:r>
            <a:r>
              <a:rPr lang="en-US" dirty="0" err="1" smtClean="0">
                <a:latin typeface="Tahoma" pitchFamily="34" charset="0"/>
                <a:cs typeface="Tahoma" pitchFamily="34" charset="0"/>
              </a:rPr>
              <a:t>Bandura</a:t>
            </a:r>
            <a:r>
              <a:rPr lang="en-US" dirty="0" smtClean="0">
                <a:latin typeface="Tahoma" pitchFamily="34" charset="0"/>
                <a:cs typeface="Tahoma" pitchFamily="34" charset="0"/>
              </a:rPr>
              <a:t> found the same to be true of self-punishment.</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Excessive self-punishment can lead to: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Compensation – delusions of grandeur (related to aggressive personalities)</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Inactivity – apathy and depression (related to compliant personalities)</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Escape – drugs, fantasies, suicide (related to avoidant personalities)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latin typeface="Arial Black" pitchFamily="34" charset="0"/>
              </a:rPr>
              <a:t>Self-Punishment (cont.)</a:t>
            </a:r>
          </a:p>
        </p:txBody>
      </p:sp>
      <p:sp>
        <p:nvSpPr>
          <p:cNvPr id="103427" name="Rectangle 3"/>
          <p:cNvSpPr>
            <a:spLocks noGrp="1" noChangeArrowheads="1"/>
          </p:cNvSpPr>
          <p:nvPr>
            <p:ph idx="1"/>
          </p:nvPr>
        </p:nvSpPr>
        <p:spPr>
          <a:xfrm>
            <a:off x="457200" y="1447800"/>
            <a:ext cx="8229600" cy="4953000"/>
          </a:xfrm>
        </p:spPr>
        <p:txBody>
          <a:bodyPr/>
          <a:lstStyle/>
          <a:p>
            <a:pPr eaLnBrk="1" hangingPunct="1">
              <a:lnSpc>
                <a:spcPct val="90000"/>
              </a:lnSpc>
            </a:pPr>
            <a:r>
              <a:rPr lang="en-US" dirty="0" err="1" smtClean="0">
                <a:latin typeface="Tahoma" pitchFamily="34" charset="0"/>
                <a:cs typeface="Tahoma" pitchFamily="34" charset="0"/>
              </a:rPr>
              <a:t>Bandura’s</a:t>
            </a:r>
            <a:r>
              <a:rPr lang="en-US" dirty="0" smtClean="0">
                <a:latin typeface="Tahoma" pitchFamily="34" charset="0"/>
                <a:cs typeface="Tahoma" pitchFamily="34" charset="0"/>
              </a:rPr>
              <a:t> recommendation for correcting excessive self-punishment is based on the three components of self-regulation.</a:t>
            </a:r>
          </a:p>
          <a:p>
            <a:pPr lvl="1" eaLnBrk="1" hangingPunct="1">
              <a:lnSpc>
                <a:spcPct val="90000"/>
              </a:lnSpc>
            </a:pPr>
            <a:r>
              <a:rPr lang="en-US" u="sng" dirty="0" smtClean="0">
                <a:latin typeface="Tahoma" pitchFamily="34" charset="0"/>
                <a:cs typeface="Tahoma" pitchFamily="34" charset="0"/>
              </a:rPr>
              <a:t>Self-observation</a:t>
            </a:r>
            <a:r>
              <a:rPr lang="en-US" dirty="0" smtClean="0">
                <a:latin typeface="Tahoma" pitchFamily="34" charset="0"/>
                <a:cs typeface="Tahoma" pitchFamily="34" charset="0"/>
              </a:rPr>
              <a:t> – a more accurate picture of your behavior (know thyself really well).</a:t>
            </a:r>
          </a:p>
          <a:p>
            <a:pPr lvl="1" eaLnBrk="1" hangingPunct="1">
              <a:lnSpc>
                <a:spcPct val="90000"/>
              </a:lnSpc>
            </a:pPr>
            <a:r>
              <a:rPr lang="en-US" dirty="0" smtClean="0">
                <a:latin typeface="Tahoma" pitchFamily="34" charset="0"/>
                <a:cs typeface="Tahoma" pitchFamily="34" charset="0"/>
              </a:rPr>
              <a:t>J</a:t>
            </a:r>
            <a:r>
              <a:rPr lang="en-US" u="sng" dirty="0" smtClean="0">
                <a:latin typeface="Tahoma" pitchFamily="34" charset="0"/>
                <a:cs typeface="Tahoma" pitchFamily="34" charset="0"/>
              </a:rPr>
              <a:t>udgments</a:t>
            </a:r>
            <a:r>
              <a:rPr lang="en-US" dirty="0" smtClean="0">
                <a:latin typeface="Tahoma" pitchFamily="34" charset="0"/>
                <a:cs typeface="Tahoma" pitchFamily="34" charset="0"/>
              </a:rPr>
              <a:t> – high standards lead to much failure, low standards are unrewarding.</a:t>
            </a:r>
          </a:p>
          <a:p>
            <a:pPr lvl="1" eaLnBrk="1" hangingPunct="1">
              <a:lnSpc>
                <a:spcPct val="90000"/>
              </a:lnSpc>
            </a:pPr>
            <a:r>
              <a:rPr lang="en-US" u="sng" dirty="0" smtClean="0">
                <a:latin typeface="Tahoma" pitchFamily="34" charset="0"/>
                <a:cs typeface="Tahoma" pitchFamily="34" charset="0"/>
              </a:rPr>
              <a:t>Self-response</a:t>
            </a:r>
            <a:r>
              <a:rPr lang="en-US" dirty="0" smtClean="0">
                <a:latin typeface="Tahoma" pitchFamily="34" charset="0"/>
                <a:cs typeface="Tahoma" pitchFamily="34" charset="0"/>
              </a:rPr>
              <a:t> – avoid self-punishments, seek self-rewards.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34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Cognitive Therapy</a:t>
            </a:r>
          </a:p>
        </p:txBody>
      </p:sp>
      <p:sp>
        <p:nvSpPr>
          <p:cNvPr id="104451" name="Rectangle 3"/>
          <p:cNvSpPr>
            <a:spLocks noGrp="1" noChangeArrowheads="1"/>
          </p:cNvSpPr>
          <p:nvPr>
            <p:ph idx="1"/>
          </p:nvPr>
        </p:nvSpPr>
        <p:spPr>
          <a:xfrm>
            <a:off x="304800" y="1447800"/>
            <a:ext cx="8229600" cy="5105400"/>
          </a:xfrm>
        </p:spPr>
        <p:txBody>
          <a:bodyPr/>
          <a:lstStyle/>
          <a:p>
            <a:pPr eaLnBrk="1" hangingPunct="1"/>
            <a:r>
              <a:rPr lang="en-US" sz="2800" smtClean="0">
                <a:latin typeface="Tahoma" pitchFamily="34" charset="0"/>
                <a:cs typeface="Tahoma" pitchFamily="34" charset="0"/>
              </a:rPr>
              <a:t>As his discussions of self-punishment suggests, Bandura’s work bolstered clinical applications of cognitive psychology.</a:t>
            </a:r>
          </a:p>
          <a:p>
            <a:pPr eaLnBrk="1" hangingPunct="1"/>
            <a:r>
              <a:rPr lang="en-US" sz="2800" smtClean="0">
                <a:latin typeface="Tahoma" pitchFamily="34" charset="0"/>
                <a:cs typeface="Tahoma" pitchFamily="34" charset="0"/>
              </a:rPr>
              <a:t>Modeling therapy – people with a psychological disorder can be given a model who deals with relevant problems in an effective manner.</a:t>
            </a:r>
          </a:p>
          <a:p>
            <a:pPr eaLnBrk="1" hangingPunct="1"/>
            <a:r>
              <a:rPr lang="en-US" sz="2800" smtClean="0">
                <a:latin typeface="Tahoma" pitchFamily="34" charset="0"/>
                <a:cs typeface="Tahoma" pitchFamily="34" charset="0"/>
              </a:rPr>
              <a:t>Under Bandura’s guidance, people with a fear of snakes watched a model pretend to be afraid of snakes, but slowly approach a snake. They knew the model was just an actor, but most could successfully imitate the model on their first 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Arial Black" pitchFamily="34" charset="0"/>
              </a:rPr>
              <a:t>Cognitive Therapy</a:t>
            </a:r>
          </a:p>
        </p:txBody>
      </p:sp>
      <p:sp>
        <p:nvSpPr>
          <p:cNvPr id="105475" name="Rectangle 3"/>
          <p:cNvSpPr>
            <a:spLocks noGrp="1" noChangeArrowheads="1"/>
          </p:cNvSpPr>
          <p:nvPr>
            <p:ph idx="1"/>
          </p:nvPr>
        </p:nvSpPr>
        <p:spPr>
          <a:xfrm>
            <a:off x="457200" y="1447800"/>
            <a:ext cx="8229600" cy="5029200"/>
          </a:xfrm>
        </p:spPr>
        <p:txBody>
          <a:bodyPr/>
          <a:lstStyle/>
          <a:p>
            <a:pPr eaLnBrk="1" hangingPunct="1"/>
            <a:r>
              <a:rPr lang="en-US" sz="2800" b="1" smtClean="0">
                <a:latin typeface="Tahoma" pitchFamily="34" charset="0"/>
                <a:cs typeface="Tahoma" pitchFamily="34" charset="0"/>
              </a:rPr>
              <a:t>Self-control therapy</a:t>
            </a:r>
            <a:r>
              <a:rPr lang="en-US" sz="2800" smtClean="0">
                <a:latin typeface="Tahoma" pitchFamily="34" charset="0"/>
                <a:cs typeface="Tahoma" pitchFamily="34" charset="0"/>
              </a:rPr>
              <a:t> – a technique which is based on the ideas of self-regulation. It is most successful with changing habits.</a:t>
            </a:r>
          </a:p>
          <a:p>
            <a:pPr lvl="1" eaLnBrk="1" hangingPunct="1"/>
            <a:r>
              <a:rPr lang="en-US" smtClean="0">
                <a:latin typeface="Tahoma" pitchFamily="34" charset="0"/>
                <a:cs typeface="Tahoma" pitchFamily="34" charset="0"/>
              </a:rPr>
              <a:t>Behavioral charts/diaries – creating a method of formal self-observation.</a:t>
            </a:r>
          </a:p>
          <a:p>
            <a:pPr lvl="1" eaLnBrk="1" hangingPunct="1"/>
            <a:r>
              <a:rPr lang="en-US" smtClean="0">
                <a:latin typeface="Tahoma" pitchFamily="34" charset="0"/>
                <a:cs typeface="Tahoma" pitchFamily="34" charset="0"/>
              </a:rPr>
              <a:t>Environmental planning – removing cues of bad habits, creating positive cues/areas.</a:t>
            </a:r>
          </a:p>
          <a:p>
            <a:pPr lvl="1" eaLnBrk="1" hangingPunct="1"/>
            <a:r>
              <a:rPr lang="en-US" smtClean="0">
                <a:latin typeface="Tahoma" pitchFamily="34" charset="0"/>
                <a:cs typeface="Tahoma" pitchFamily="34" charset="0"/>
              </a:rPr>
              <a:t>Self-contracts – specific plans for self-rewards and acceptable self-punishments. Works even better if you use a witness. Success of Weight Watchers?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2669</TotalTime>
  <Words>762</Words>
  <Application>Microsoft Office PowerPoint</Application>
  <PresentationFormat>On-screen Show (4:3)</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Self Efficacy</vt:lpstr>
      <vt:lpstr>Self-Regulation</vt:lpstr>
      <vt:lpstr>Self-Regulation</vt:lpstr>
      <vt:lpstr>Self-Regulation</vt:lpstr>
      <vt:lpstr>Self-Regulation Chart</vt:lpstr>
      <vt:lpstr>Self-Punishment:  A closer Look</vt:lpstr>
      <vt:lpstr>Self-Punishment (cont.)</vt:lpstr>
      <vt:lpstr>Cognitive Therapy</vt:lpstr>
      <vt:lpstr>Cognitive Therapy</vt:lpstr>
      <vt:lpstr>Anger Management </vt:lpstr>
      <vt:lpstr>Slide 11</vt:lpstr>
      <vt:lpstr>Bandura’s Influence</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william.chance</dc:creator>
  <cp:lastModifiedBy>utsa</cp:lastModifiedBy>
  <cp:revision>89</cp:revision>
  <dcterms:created xsi:type="dcterms:W3CDTF">2006-03-21T20:17:23Z</dcterms:created>
  <dcterms:modified xsi:type="dcterms:W3CDTF">2012-11-05T21:30:32Z</dcterms:modified>
</cp:coreProperties>
</file>